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2"/>
  </p:notesMasterIdLst>
  <p:sldIdLst>
    <p:sldId id="256" r:id="rId2"/>
    <p:sldId id="291" r:id="rId3"/>
    <p:sldId id="288" r:id="rId4"/>
    <p:sldId id="287" r:id="rId5"/>
    <p:sldId id="296" r:id="rId6"/>
    <p:sldId id="292" r:id="rId7"/>
    <p:sldId id="293" r:id="rId8"/>
    <p:sldId id="294" r:id="rId9"/>
    <p:sldId id="279" r:id="rId10"/>
    <p:sldId id="2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098"/>
    <a:srgbClr val="5ED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1868"/>
  </p:normalViewPr>
  <p:slideViewPr>
    <p:cSldViewPr snapToGrid="0" snapToObjects="1">
      <p:cViewPr varScale="1">
        <p:scale>
          <a:sx n="98" d="100"/>
          <a:sy n="98" d="100"/>
        </p:scale>
        <p:origin x="10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56A21-A942-5649-80B0-3F1B3222A8C8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36255-FF68-4F49-BD72-CD367BD51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7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29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7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6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7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36255-FF68-4F49-BD72-CD367BD513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7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1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0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6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2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13424-5AA9-6843-972C-745F1E302416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D38D-39EA-604D-AE05-AD7ABB536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0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329B4B6-DB26-EA4C-B368-9788696C3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847" r="847"/>
          <a:stretch/>
        </p:blipFill>
        <p:spPr>
          <a:xfrm>
            <a:off x="-1" y="-58649"/>
            <a:ext cx="12293593" cy="65105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21239" y="1371600"/>
            <a:ext cx="1" cy="548640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4949" y="2157987"/>
            <a:ext cx="7247051" cy="2033072"/>
          </a:xfrm>
          <a:noFill/>
          <a:ln w="3810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lakásszövetkezetek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válasza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gondoskodási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válságra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4950" y="5015024"/>
            <a:ext cx="7247050" cy="1436914"/>
          </a:xfrm>
        </p:spPr>
        <p:txBody>
          <a:bodyPr>
            <a:normAutofit/>
          </a:bodyPr>
          <a:lstStyle/>
          <a:p>
            <a:pPr algn="r">
              <a:spcBef>
                <a:spcPts val="40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Pósfai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Zsuzsanna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Noway" charset="0"/>
              <a:ea typeface="Noway" charset="0"/>
              <a:cs typeface="Noway" charset="0"/>
            </a:endParaRPr>
          </a:p>
          <a:p>
            <a:pPr algn="r">
              <a:spcBef>
                <a:spcPts val="40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2020.03.05. Budapest</a:t>
            </a:r>
          </a:p>
          <a:p>
            <a:pPr algn="r">
              <a:spcBef>
                <a:spcPts val="400"/>
              </a:spcBef>
            </a:pP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Noway" charset="0"/>
                <a:ea typeface="Noway" charset="0"/>
                <a:cs typeface="Noway" charset="0"/>
              </a:rPr>
              <a:t>“Equal Care in East-Central Europe”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"/>
            <a:ext cx="3937000" cy="2057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54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Hol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tart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ez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Magyarországon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régióban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CFE0AAA-33B8-D449-9724-BC77197CE99C}"/>
              </a:ext>
            </a:extLst>
          </p:cNvPr>
          <p:cNvSpPr txBox="1"/>
          <p:nvPr/>
        </p:nvSpPr>
        <p:spPr>
          <a:xfrm>
            <a:off x="0" y="5930672"/>
            <a:ext cx="290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</a:t>
            </a:r>
            <a:r>
              <a:rPr lang="hu-HU" sz="1400" dirty="0" err="1"/>
              <a:t>moba.coop</a:t>
            </a:r>
            <a:endParaRPr lang="hu-HU" sz="14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F98A9BC-A442-034C-8A6D-CF7BC6E78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4801"/>
            <a:ext cx="5274492" cy="39558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C1E2CE0-F9EA-F54B-9744-4E0C752C8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476" y="4298496"/>
            <a:ext cx="2040031" cy="213937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3D35290-3B2C-F04C-81D3-976FE186A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829" y="1887171"/>
            <a:ext cx="5508171" cy="41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3DD86A7C-D7D1-7E4B-A868-C1B2DC063308}"/>
              </a:ext>
            </a:extLst>
          </p:cNvPr>
          <p:cNvSpPr txBox="1">
            <a:spLocks/>
          </p:cNvSpPr>
          <p:nvPr/>
        </p:nvSpPr>
        <p:spPr>
          <a:xfrm>
            <a:off x="2343150" y="1709738"/>
            <a:ext cx="90043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4000" dirty="0">
                <a:latin typeface="Noway" panose="02000506000000020004" pitchFamily="2" charset="-128"/>
                <a:ea typeface="Noway" panose="02000506000000020004" pitchFamily="2" charset="-128"/>
              </a:rPr>
              <a:t>Lakásszövetkezetek és gondoskodás</a:t>
            </a:r>
          </a:p>
        </p:txBody>
      </p:sp>
    </p:spTree>
    <p:extLst>
      <p:ext uri="{BB962C8B-B14F-4D97-AF65-F5344CB8AC3E}">
        <p14:creationId xmlns:p14="http://schemas.microsoft.com/office/powerpoint/2010/main" val="272332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lakhatás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jelentősége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gondoskodási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munkában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59273" y="2334201"/>
            <a:ext cx="5676468" cy="3709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Noway" charset="0"/>
                <a:ea typeface="Noway" charset="0"/>
                <a:cs typeface="Noway" charset="0"/>
              </a:rPr>
              <a:t>a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gondoskodási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munka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nagy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részét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otthon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végezzük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klasszikusan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: gender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alapon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egyenlőtlen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munkamegosztás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lakhatási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költségek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: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háztartás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költségvetésének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jelentős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része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  <a:p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lakhatási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viszonyok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az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élet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más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területén</a:t>
            </a:r>
            <a:r>
              <a:rPr lang="en-US" sz="2000" dirty="0">
                <a:latin typeface="Noway" charset="0"/>
                <a:ea typeface="Noway" charset="0"/>
                <a:cs typeface="Noway" charset="0"/>
              </a:rPr>
              <a:t> is </a:t>
            </a:r>
            <a:r>
              <a:rPr lang="en-US" sz="2000" dirty="0" err="1">
                <a:latin typeface="Noway" charset="0"/>
                <a:ea typeface="Noway" charset="0"/>
                <a:cs typeface="Noway" charset="0"/>
              </a:rPr>
              <a:t>meghatározók</a:t>
            </a:r>
            <a:endParaRPr lang="en-US" sz="20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3EBB671-730B-5C4B-A362-A2E0ECF5F9CC}"/>
              </a:ext>
            </a:extLst>
          </p:cNvPr>
          <p:cNvSpPr txBox="1"/>
          <p:nvPr/>
        </p:nvSpPr>
        <p:spPr>
          <a:xfrm>
            <a:off x="9465754" y="5083135"/>
            <a:ext cx="2902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</a:t>
            </a:r>
            <a:r>
              <a:rPr lang="hu-HU" sz="1400" dirty="0" err="1"/>
              <a:t>kisbabanaplo.com</a:t>
            </a:r>
            <a:endParaRPr lang="hu-HU" sz="14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E7D10A1-3F97-0543-A7E3-AD98374B2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3" r="6811"/>
          <a:stretch/>
        </p:blipFill>
        <p:spPr>
          <a:xfrm>
            <a:off x="7086600" y="1874980"/>
            <a:ext cx="5114253" cy="31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Lakásszövetkezetek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mint 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mindennapi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gondoskodási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munka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progresszív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keretei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0810" y="1860077"/>
            <a:ext cx="582456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100"/>
              </a:spcBef>
            </a:pP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általános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megfizethetőség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szempontjai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pPr lvl="1">
              <a:spcBef>
                <a:spcPts val="1100"/>
              </a:spcBef>
            </a:pP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gondoskodási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háztartási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munka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formalizálása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megnevezése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,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felosztása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»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egyenlőbb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elosztás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pPr lvl="2">
              <a:spcBef>
                <a:spcPts val="600"/>
              </a:spcBef>
            </a:pP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étel</a:t>
            </a:r>
            <a:r>
              <a:rPr lang="en-US" sz="18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18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bevásárlás</a:t>
            </a:r>
            <a:endParaRPr lang="en-US" sz="1800" dirty="0">
              <a:latin typeface="Noway" charset="0"/>
              <a:ea typeface="Noway" charset="0"/>
              <a:cs typeface="Noway" charset="0"/>
            </a:endParaRPr>
          </a:p>
          <a:p>
            <a:pPr lvl="2">
              <a:spcBef>
                <a:spcPts val="600"/>
              </a:spcBef>
            </a:pP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takarítás</a:t>
            </a:r>
            <a:r>
              <a:rPr lang="en-US" sz="18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1800" dirty="0">
                <a:latin typeface="Noway" charset="0"/>
                <a:ea typeface="Noway" charset="0"/>
                <a:cs typeface="Noway" charset="0"/>
              </a:rPr>
              <a:t> rend</a:t>
            </a:r>
          </a:p>
          <a:p>
            <a:pPr lvl="2">
              <a:spcBef>
                <a:spcPts val="600"/>
              </a:spcBef>
            </a:pP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karbantartás</a:t>
            </a:r>
            <a:endParaRPr lang="en-US" sz="1800" dirty="0">
              <a:latin typeface="Noway" charset="0"/>
              <a:ea typeface="Noway" charset="0"/>
              <a:cs typeface="Noway" charset="0"/>
            </a:endParaRPr>
          </a:p>
          <a:p>
            <a:pPr lvl="2">
              <a:spcBef>
                <a:spcPts val="600"/>
              </a:spcBef>
            </a:pPr>
            <a:r>
              <a:rPr lang="en-US" sz="1800" dirty="0" err="1">
                <a:latin typeface="Noway" charset="0"/>
                <a:ea typeface="Noway" charset="0"/>
                <a:cs typeface="Noway" charset="0"/>
              </a:rPr>
              <a:t>gyerekgondozás</a:t>
            </a:r>
            <a:endParaRPr lang="en-US" sz="1800" dirty="0">
              <a:latin typeface="Noway" charset="0"/>
              <a:ea typeface="Noway" charset="0"/>
              <a:cs typeface="Noway" charset="0"/>
            </a:endParaRPr>
          </a:p>
          <a:p>
            <a:pPr lvl="1">
              <a:spcBef>
                <a:spcPts val="1100"/>
              </a:spcBef>
            </a:pP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külső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segítség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bevonása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kollektív</a:t>
            </a:r>
            <a:r>
              <a:rPr lang="en-US" sz="2200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2200" dirty="0" err="1">
                <a:latin typeface="Noway" charset="0"/>
                <a:ea typeface="Noway" charset="0"/>
                <a:cs typeface="Noway" charset="0"/>
              </a:rPr>
              <a:t>módon</a:t>
            </a:r>
            <a:endParaRPr lang="en-US" sz="2200" dirty="0">
              <a:latin typeface="Noway" charset="0"/>
              <a:ea typeface="Noway" charset="0"/>
              <a:cs typeface="Noway" charset="0"/>
            </a:endParaRPr>
          </a:p>
          <a:p>
            <a:pPr lvl="2">
              <a:spcBef>
                <a:spcPts val="600"/>
              </a:spcBef>
            </a:pPr>
            <a:r>
              <a:rPr lang="en-US" sz="1800" dirty="0" err="1">
                <a:latin typeface="Noway" charset="0"/>
              </a:rPr>
              <a:t>idősek</a:t>
            </a:r>
            <a:r>
              <a:rPr lang="en-US" sz="1800" dirty="0">
                <a:latin typeface="Noway" charset="0"/>
              </a:rPr>
              <a:t> </a:t>
            </a:r>
            <a:r>
              <a:rPr lang="en-US" sz="1800" dirty="0" err="1">
                <a:latin typeface="Noway" charset="0"/>
              </a:rPr>
              <a:t>lakhatásában</a:t>
            </a:r>
            <a:endParaRPr lang="en-US" sz="1800" dirty="0">
              <a:latin typeface="Noway" charset="0"/>
            </a:endParaRPr>
          </a:p>
          <a:p>
            <a:pPr lvl="2">
              <a:spcBef>
                <a:spcPts val="600"/>
              </a:spcBef>
            </a:pPr>
            <a:r>
              <a:rPr lang="en-US" sz="1800" dirty="0" err="1">
                <a:latin typeface="Noway" charset="0"/>
              </a:rPr>
              <a:t>fogyatékkal</a:t>
            </a:r>
            <a:r>
              <a:rPr lang="en-US" sz="1800" dirty="0">
                <a:latin typeface="Noway" charset="0"/>
              </a:rPr>
              <a:t> </a:t>
            </a:r>
            <a:r>
              <a:rPr lang="en-US" sz="1800" dirty="0" err="1">
                <a:latin typeface="Noway" charset="0"/>
              </a:rPr>
              <a:t>élők</a:t>
            </a:r>
            <a:endParaRPr lang="en-US" sz="1800" dirty="0">
              <a:latin typeface="Noway" charset="0"/>
            </a:endParaRPr>
          </a:p>
          <a:p>
            <a:pPr lvl="1">
              <a:spcBef>
                <a:spcPts val="1100"/>
              </a:spcBef>
            </a:pPr>
            <a:r>
              <a:rPr lang="en-US" sz="2200" dirty="0" err="1">
                <a:latin typeface="Noway" charset="0"/>
              </a:rPr>
              <a:t>építészeti</a:t>
            </a:r>
            <a:r>
              <a:rPr lang="en-US" sz="2200" dirty="0">
                <a:latin typeface="Noway" charset="0"/>
              </a:rPr>
              <a:t> </a:t>
            </a:r>
            <a:r>
              <a:rPr lang="en-US" sz="2200" dirty="0" err="1">
                <a:latin typeface="Noway" charset="0"/>
              </a:rPr>
              <a:t>megoldások</a:t>
            </a:r>
            <a:endParaRPr lang="en-US" sz="2200" dirty="0">
              <a:latin typeface="Noway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8AEF08-CA1E-3142-A1D5-5E500D6E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31" y="2000951"/>
            <a:ext cx="5965369" cy="396697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F5132DCC-B44A-2949-86AE-ADC5B16B487A}"/>
              </a:ext>
            </a:extLst>
          </p:cNvPr>
          <p:cNvSpPr txBox="1"/>
          <p:nvPr/>
        </p:nvSpPr>
        <p:spPr>
          <a:xfrm>
            <a:off x="8011886" y="5971256"/>
            <a:ext cx="453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Chamarel</a:t>
            </a:r>
            <a:r>
              <a:rPr lang="hu-HU" sz="1400" dirty="0"/>
              <a:t> Les </a:t>
            </a:r>
            <a:r>
              <a:rPr lang="hu-HU" sz="1400" dirty="0" err="1"/>
              <a:t>Barges</a:t>
            </a:r>
            <a:r>
              <a:rPr lang="hu-HU" sz="1400" dirty="0"/>
              <a:t>, forrás: </a:t>
            </a:r>
            <a:r>
              <a:rPr lang="hu-HU" sz="1400" dirty="0" err="1"/>
              <a:t>housinginternational.coop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67482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Lakásszövetkezetek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mint a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mindennapi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gondoskodási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munka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progresszív</a:t>
            </a:r>
            <a:r>
              <a:rPr lang="en-US" sz="36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600" b="1" dirty="0" err="1">
                <a:latin typeface="Noway" charset="0"/>
                <a:ea typeface="Noway" charset="0"/>
                <a:cs typeface="Noway" charset="0"/>
              </a:rPr>
              <a:t>keretei</a:t>
            </a:r>
            <a:endParaRPr lang="en-US" sz="36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5132DCC-B44A-2949-86AE-ADC5B16B487A}"/>
              </a:ext>
            </a:extLst>
          </p:cNvPr>
          <p:cNvSpPr txBox="1"/>
          <p:nvPr/>
        </p:nvSpPr>
        <p:spPr>
          <a:xfrm>
            <a:off x="8011886" y="5971256"/>
            <a:ext cx="453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Chamarel</a:t>
            </a:r>
            <a:r>
              <a:rPr lang="hu-HU" sz="1400" dirty="0"/>
              <a:t> Les </a:t>
            </a:r>
            <a:r>
              <a:rPr lang="hu-HU" sz="1400" dirty="0" err="1"/>
              <a:t>Barges</a:t>
            </a:r>
            <a:r>
              <a:rPr lang="hu-HU" sz="1400" dirty="0"/>
              <a:t>, forrás: </a:t>
            </a:r>
            <a:r>
              <a:rPr lang="hu-HU" sz="1400" dirty="0" err="1"/>
              <a:t>housinginternational.coop</a:t>
            </a:r>
            <a:endParaRPr lang="hu-HU" sz="1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38348E7-4805-3443-B0F4-115ADC96B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3"/>
          <a:stretch/>
        </p:blipFill>
        <p:spPr>
          <a:xfrm>
            <a:off x="3585032" y="1887252"/>
            <a:ext cx="8606968" cy="497074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E31B6B4-4856-FA40-BBEE-2017A5E79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 r="8443" b="2845"/>
          <a:stretch/>
        </p:blipFill>
        <p:spPr>
          <a:xfrm rot="5400000">
            <a:off x="-507312" y="2407244"/>
            <a:ext cx="4958068" cy="39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51938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4881" y="1607128"/>
            <a:ext cx="10515600" cy="44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Noway" charset="0"/>
              <a:ea typeface="Noway" charset="0"/>
              <a:cs typeface="Noway" charset="0"/>
            </a:endParaRP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3DD86A7C-D7D1-7E4B-A868-C1B2DC063308}"/>
              </a:ext>
            </a:extLst>
          </p:cNvPr>
          <p:cNvSpPr txBox="1">
            <a:spLocks/>
          </p:cNvSpPr>
          <p:nvPr/>
        </p:nvSpPr>
        <p:spPr>
          <a:xfrm>
            <a:off x="2343150" y="1709738"/>
            <a:ext cx="90043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4000" dirty="0">
                <a:latin typeface="Noway" panose="02000506000000020004" pitchFamily="2" charset="-128"/>
                <a:ea typeface="Noway" panose="02000506000000020004" pitchFamily="2" charset="-128"/>
              </a:rPr>
              <a:t>Az általunk javasolt modell elemei</a:t>
            </a:r>
          </a:p>
          <a:p>
            <a:pPr algn="r"/>
            <a:r>
              <a:rPr lang="hu-HU" sz="3000" dirty="0">
                <a:latin typeface="Noway" panose="02000506000000020004" pitchFamily="2" charset="-128"/>
                <a:ea typeface="Noway" panose="02000506000000020004" pitchFamily="2" charset="-128"/>
              </a:rPr>
              <a:t>» bérlői lakásszövetkezetek</a:t>
            </a:r>
          </a:p>
        </p:txBody>
      </p:sp>
    </p:spTree>
    <p:extLst>
      <p:ext uri="{BB962C8B-B14F-4D97-AF65-F5344CB8AC3E}">
        <p14:creationId xmlns:p14="http://schemas.microsoft.com/office/powerpoint/2010/main" val="2819631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Pénzügy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és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tulajdon</a:t>
            </a:r>
            <a:endParaRPr lang="en-US" sz="32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B289082-CB3C-0E4F-A6D9-33FA099D4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7" t="-2562" b="40358"/>
          <a:stretch/>
        </p:blipFill>
        <p:spPr>
          <a:xfrm>
            <a:off x="987279" y="4525060"/>
            <a:ext cx="8157323" cy="191280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B964B7A-576E-0842-8A9A-E47A6AD8E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685" y="1397767"/>
            <a:ext cx="5481915" cy="293312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B3C6DFA-3B7E-AE45-95BB-27FF91BDE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373" y="13855"/>
            <a:ext cx="277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4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Jogi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formák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/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intézményi</a:t>
            </a:r>
            <a:r>
              <a:rPr lang="en-US" sz="3200" b="1" dirty="0">
                <a:latin typeface="Noway" charset="0"/>
                <a:ea typeface="Noway" charset="0"/>
                <a:cs typeface="Noway" charset="0"/>
              </a:rPr>
              <a:t> </a:t>
            </a:r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struktúra</a:t>
            </a:r>
            <a:endParaRPr lang="en-US" sz="32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5E35E95-D41F-144C-B588-F5C784E2E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527" y="1238250"/>
            <a:ext cx="8103304" cy="56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0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85563"/>
            <a:ext cx="12192000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799"/>
            <a:ext cx="10210800" cy="7807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Noway" charset="0"/>
                <a:ea typeface="Noway" charset="0"/>
                <a:cs typeface="Noway" charset="0"/>
              </a:rPr>
              <a:t>Közösség</a:t>
            </a:r>
            <a:endParaRPr lang="en-US" sz="3200" b="1" dirty="0"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563211" cy="1593273"/>
          </a:xfrm>
        </p:spPr>
      </p:pic>
      <p:sp>
        <p:nvSpPr>
          <p:cNvPr id="10" name="Rectangle 9"/>
          <p:cNvSpPr/>
          <p:nvPr/>
        </p:nvSpPr>
        <p:spPr>
          <a:xfrm>
            <a:off x="0" y="6437870"/>
            <a:ext cx="12192000" cy="420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err="1">
                <a:solidFill>
                  <a:schemeClr val="tx1"/>
                </a:solidFill>
                <a:latin typeface="Noway" charset="0"/>
                <a:ea typeface="Noway" charset="0"/>
                <a:cs typeface="Noway" charset="0"/>
              </a:rPr>
              <a:t>www.periferiakozpont.hu</a:t>
            </a:r>
            <a:endParaRPr lang="en-US" dirty="0">
              <a:solidFill>
                <a:schemeClr val="tx1"/>
              </a:solidFill>
              <a:latin typeface="Noway" charset="0"/>
              <a:ea typeface="Noway" charset="0"/>
              <a:cs typeface="Noway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787F4FB-E82B-2144-AAF6-6651CDBC4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" y="2078565"/>
            <a:ext cx="4635132" cy="338594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CFE0AAA-33B8-D449-9724-BC77197CE99C}"/>
              </a:ext>
            </a:extLst>
          </p:cNvPr>
          <p:cNvSpPr txBox="1"/>
          <p:nvPr/>
        </p:nvSpPr>
        <p:spPr>
          <a:xfrm>
            <a:off x="38468" y="5489526"/>
            <a:ext cx="2902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források: </a:t>
            </a:r>
            <a:r>
              <a:rPr lang="hu-HU" sz="1400" dirty="0" err="1"/>
              <a:t>zsambokibiokert.hu</a:t>
            </a:r>
            <a:endParaRPr lang="hu-HU" sz="1400" dirty="0"/>
          </a:p>
          <a:p>
            <a:r>
              <a:rPr lang="hu-HU" sz="1400" dirty="0"/>
              <a:t>covi6demayo.wordpress.com </a:t>
            </a:r>
            <a:r>
              <a:rPr lang="hu-HU" sz="1400" dirty="0" err="1"/>
              <a:t>subversiones.org</a:t>
            </a:r>
            <a:endParaRPr lang="hu-HU" sz="1400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41C4336-0B3F-E64C-85BE-3051483F0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056" y="13855"/>
            <a:ext cx="3492500" cy="241300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8680FAA-EE76-444B-9453-C47D1D509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456" y="2426855"/>
            <a:ext cx="7160617" cy="40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3613</TotalTime>
  <Words>232</Words>
  <Application>Microsoft Macintosh PowerPoint</Application>
  <PresentationFormat>Szélesvásznú</PresentationFormat>
  <Paragraphs>55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Noway</vt:lpstr>
      <vt:lpstr>Office Theme</vt:lpstr>
      <vt:lpstr>A lakásszövetkezetek válasza a gondoskodási válságra</vt:lpstr>
      <vt:lpstr>PowerPoint-bemutató</vt:lpstr>
      <vt:lpstr>A lakhatás jelentősége a gondoskodási munkában</vt:lpstr>
      <vt:lpstr>Lakásszövetkezetek mint a mindennapi gondoskodási munka progresszív keretei</vt:lpstr>
      <vt:lpstr>Lakásszövetkezetek mint a mindennapi gondoskodási munka progresszív keretei</vt:lpstr>
      <vt:lpstr>PowerPoint-bemutató</vt:lpstr>
      <vt:lpstr>Pénzügy és tulajdon</vt:lpstr>
      <vt:lpstr>Jogi formák / intézményi struktúra</vt:lpstr>
      <vt:lpstr>Közösség</vt:lpstr>
      <vt:lpstr>Hol tart ez Magyarországon és a régióban?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pzs</dc:creator>
  <cp:lastModifiedBy>pzs</cp:lastModifiedBy>
  <cp:revision>177</cp:revision>
  <cp:lastPrinted>2018-10-01T18:22:32Z</cp:lastPrinted>
  <dcterms:created xsi:type="dcterms:W3CDTF">2018-10-01T14:43:08Z</dcterms:created>
  <dcterms:modified xsi:type="dcterms:W3CDTF">2020-03-07T22:46:38Z</dcterms:modified>
</cp:coreProperties>
</file>