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9" r:id="rId4"/>
    <p:sldId id="260" r:id="rId5"/>
    <p:sldId id="262" r:id="rId6"/>
    <p:sldId id="265" r:id="rId7"/>
    <p:sldId id="269" r:id="rId8"/>
    <p:sldId id="266" r:id="rId9"/>
    <p:sldId id="261" r:id="rId10"/>
    <p:sldId id="270" r:id="rId11"/>
    <p:sldId id="268" r:id="rId12"/>
    <p:sldId id="267" r:id="rId13"/>
    <p:sldId id="258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/>
    <p:restoredTop sz="96281"/>
  </p:normalViewPr>
  <p:slideViewPr>
    <p:cSldViewPr snapToGrid="0" snapToObjects="1">
      <p:cViewPr varScale="1">
        <p:scale>
          <a:sx n="107" d="100"/>
          <a:sy n="107" d="100"/>
        </p:scale>
        <p:origin x="184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1C24B32-38DD-9348-9AEF-3E1184303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53A5564-0766-6C42-98FE-DEC472DDF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B0BFC20-C019-E648-A3AE-170D942E5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B411-7BF0-C94E-8266-754AF7768676}" type="datetimeFigureOut">
              <a:rPr lang="hu-HU" smtClean="0"/>
              <a:t>2021. 11. 04.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F9FAEF6-FEBD-5943-B978-00ED4F91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1C21A0E-6643-BB40-B4D8-C5A2539C0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4940-E0A2-D549-B690-752C4D0F40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879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2E9C3C-613F-5C45-8455-86E89B32A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8E0A302-D6B6-684A-97D9-E9167A91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058262C-4ABC-B64D-8192-7293EA3F5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B411-7BF0-C94E-8266-754AF7768676}" type="datetimeFigureOut">
              <a:rPr lang="hu-HU" smtClean="0"/>
              <a:t>2021. 11. 04.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A9C3FA3-E636-CC46-A1EE-8FA2D0D1E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1C42EAE-A203-8740-BE27-23B92A89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4940-E0A2-D549-B690-752C4D0F40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198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1945C64-6A51-7747-A35C-977BA5DD39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B4D7199-08C4-9C49-91CF-C05FDDFBDB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231AC17-96AD-9843-88EC-4B951F88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B411-7BF0-C94E-8266-754AF7768676}" type="datetimeFigureOut">
              <a:rPr lang="hu-HU" smtClean="0"/>
              <a:t>2021. 11. 04.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D62EEE2-7C59-E54D-BEF5-559D14CFA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DDD6D31-143D-4147-A55C-C3A3BB2C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4940-E0A2-D549-B690-752C4D0F40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7148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7A4E8C-1C00-FD43-8773-7F6884A89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DE1B120-3CA5-8348-ADE7-514D6C8A6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D4C7BE-10D9-3D40-B88E-1C7F9077A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B411-7BF0-C94E-8266-754AF7768676}" type="datetimeFigureOut">
              <a:rPr lang="hu-HU" smtClean="0"/>
              <a:t>2021. 11. 04.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6BFC359-00A2-8D4D-BD92-FDDC23F9A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A7788B2-C087-5340-B542-8C24A5788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4940-E0A2-D549-B690-752C4D0F40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131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21EDF0-22DA-284C-B208-7721681D3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B9B7A68-549C-FA4E-8AD1-2A5355CA3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62DB341-7613-FC4B-B59C-C89DE6595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B411-7BF0-C94E-8266-754AF7768676}" type="datetimeFigureOut">
              <a:rPr lang="hu-HU" smtClean="0"/>
              <a:t>2021. 11. 04.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C00B847-1741-BA44-967F-9B15E55C7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B5341C3-7499-BA48-8381-370D7D7BF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4940-E0A2-D549-B690-752C4D0F40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763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A13358-2AA3-FA47-AEA3-3010A5FA6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2041856-302B-594A-840E-CF9FE2145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31BB3B7-9551-FB4C-A23B-73AD40457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2CA35F1-60BF-084B-8861-DE07612F9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B411-7BF0-C94E-8266-754AF7768676}" type="datetimeFigureOut">
              <a:rPr lang="hu-HU" smtClean="0"/>
              <a:t>2021. 11. 04.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ABC91E3-1E9A-F441-A3E4-88029B6F1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D911EBF-AB7B-0A4F-B0DC-0A9DC39FB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4940-E0A2-D549-B690-752C4D0F40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89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148760-06F0-2042-A1FC-17DFF42C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F8E1979-F25A-0D4F-A3AC-21BCCAD13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C67374B-3B6F-E943-8D7F-20949385F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FE1F0F4-E460-9642-AD34-B1CB3774C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B2C17DE-3B49-B94A-9E9C-61C3106647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29515048-D9D2-0144-84FD-062DC5153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B411-7BF0-C94E-8266-754AF7768676}" type="datetimeFigureOut">
              <a:rPr lang="hu-HU" smtClean="0"/>
              <a:t>2021. 11. 04.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9C2B9D30-C6E8-2D4B-8157-C613B257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89A7A88A-2BB5-7C4A-A209-F6C19F2D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4940-E0A2-D549-B690-752C4D0F40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451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4C102B-24F2-B347-8DEA-B7B78FA9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DDA98F2-9460-504C-B9CD-4C8F4345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B411-7BF0-C94E-8266-754AF7768676}" type="datetimeFigureOut">
              <a:rPr lang="hu-HU" smtClean="0"/>
              <a:t>2021. 11. 04.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0C3A84D-29A3-0144-9556-0F39192C1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D84A01E7-8319-3C40-B8AE-0790E9BC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4940-E0A2-D549-B690-752C4D0F40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8673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ABE36703-D584-EB45-AEB2-5F412305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B411-7BF0-C94E-8266-754AF7768676}" type="datetimeFigureOut">
              <a:rPr lang="hu-HU" smtClean="0"/>
              <a:t>2021. 11. 04.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A0CB3B7-EEBD-AA4F-9A76-EC8EBD3F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06948EF-8618-7E45-846B-8DEC9CF82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4940-E0A2-D549-B690-752C4D0F40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471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E53F21-29C4-5F4A-A900-ECD83A1E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CA7B63-257E-684C-ABFD-DE67F1A26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86364FD-B020-C04B-944E-7EAB9C8E4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8231478-75E8-4941-A2DE-A33BB778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B411-7BF0-C94E-8266-754AF7768676}" type="datetimeFigureOut">
              <a:rPr lang="hu-HU" smtClean="0"/>
              <a:t>2021. 11. 04.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C9E1699-AB19-434D-994C-75867211A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BAF1EBE-DA5E-5945-89D6-A376C5FA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4940-E0A2-D549-B690-752C4D0F40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625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E812237-66BC-694A-AB5A-F36D5C739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CB21F724-2B1D-C84C-BE76-D64D5956D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0691270-6005-F741-8618-C79CD3613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241279F-E43C-0D47-95CC-7B8112D81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4B411-7BF0-C94E-8266-754AF7768676}" type="datetimeFigureOut">
              <a:rPr lang="hu-HU" smtClean="0"/>
              <a:t>2021. 11. 04.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B8D2FA6-6FB3-4044-8C8B-454036EF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A232AE6-7552-A249-A8A8-F2352B90F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B4940-E0A2-D549-B690-752C4D0F40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863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3FBB60A-DDF2-D64B-BAD5-04F4E8DD1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FE8752B-6E1F-0340-89E9-C8F80CDB0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917740C-0654-E646-BFDA-CA29FE8BDC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4B411-7BF0-C94E-8266-754AF7768676}" type="datetimeFigureOut">
              <a:rPr lang="hu-HU" smtClean="0"/>
              <a:t>2021. 11. 04.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E326D6B-8294-B247-B98D-A6C00FC4F6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45ED93C-B3C7-B44B-8677-EB0FE45AC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B4940-E0A2-D549-B690-752C4D0F409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7914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moba.coop/2021/05/24/moba-housing-development-fund-launch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D3A956-9295-8A4B-AD01-A11BDC42E5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1366" y="1463788"/>
            <a:ext cx="7726878" cy="1535820"/>
          </a:xfrm>
        </p:spPr>
        <p:txBody>
          <a:bodyPr>
            <a:noAutofit/>
          </a:bodyPr>
          <a:lstStyle/>
          <a:p>
            <a:pPr algn="r"/>
            <a:r>
              <a:rPr lang="en-US" sz="2800" dirty="0">
                <a:latin typeface="Noway" panose="02000506000000020004" pitchFamily="2" charset="0"/>
                <a:cs typeface="Arial" panose="020B0604020202020204" pitchFamily="34" charset="0"/>
              </a:rPr>
              <a:t>Housing finance beyond individual mortgages – Potential financial mechanisms for new forms of affordable housing in Eastern Europe</a:t>
            </a:r>
            <a:endParaRPr lang="hu-HU" sz="2800" dirty="0">
              <a:latin typeface="Noway" panose="02000506000000020004" pitchFamily="2" charset="0"/>
              <a:cs typeface="Arial" panose="020B0604020202020204" pitchFamily="34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FB66295-0767-0A4C-97E2-F4D5D0B7F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5216" y="3858393"/>
            <a:ext cx="4093028" cy="2007567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hu-HU" dirty="0">
                <a:latin typeface="Noway" panose="02000506000000020004" pitchFamily="2" charset="0"/>
                <a:cs typeface="Arial" panose="020B0604020202020204" pitchFamily="34" charset="0"/>
              </a:rPr>
              <a:t>Zsuzsanna Pósfai</a:t>
            </a:r>
          </a:p>
          <a:p>
            <a:pPr algn="r"/>
            <a:r>
              <a:rPr lang="hu-HU" dirty="0">
                <a:latin typeface="Noway" panose="02000506000000020004" pitchFamily="2" charset="0"/>
                <a:cs typeface="Arial" panose="020B0604020202020204" pitchFamily="34" charset="0"/>
              </a:rPr>
              <a:t>Periféria Policy and Research Center</a:t>
            </a:r>
          </a:p>
          <a:p>
            <a:pPr algn="r"/>
            <a:endParaRPr lang="hu-HU" dirty="0">
              <a:latin typeface="Noway" panose="02000506000000020004" pitchFamily="2" charset="0"/>
              <a:cs typeface="Arial" panose="020B0604020202020204" pitchFamily="34" charset="0"/>
            </a:endParaRPr>
          </a:p>
          <a:p>
            <a:pPr algn="r"/>
            <a:r>
              <a:rPr lang="hu-HU" i="1" dirty="0">
                <a:latin typeface="Noway" panose="02000506000000020004" pitchFamily="2" charset="0"/>
                <a:cs typeface="Arial" panose="020B0604020202020204" pitchFamily="34" charset="0"/>
              </a:rPr>
              <a:t>Urban </a:t>
            </a:r>
            <a:r>
              <a:rPr lang="hu-HU" i="1" dirty="0" err="1">
                <a:latin typeface="Noway" panose="02000506000000020004" pitchFamily="2" charset="0"/>
                <a:cs typeface="Arial" panose="020B0604020202020204" pitchFamily="34" charset="0"/>
              </a:rPr>
              <a:t>Movements</a:t>
            </a:r>
            <a:r>
              <a:rPr lang="hu-HU" i="1" dirty="0">
                <a:latin typeface="Noway" panose="02000506000000020004" pitchFamily="2" charset="0"/>
                <a:cs typeface="Arial" panose="020B0604020202020204" pitchFamily="34" charset="0"/>
              </a:rPr>
              <a:t> and Local </a:t>
            </a:r>
            <a:r>
              <a:rPr lang="hu-HU" i="1" dirty="0" err="1">
                <a:latin typeface="Noway" panose="02000506000000020004" pitchFamily="2" charset="0"/>
                <a:cs typeface="Arial" panose="020B0604020202020204" pitchFamily="34" charset="0"/>
              </a:rPr>
              <a:t>Politics</a:t>
            </a:r>
            <a:r>
              <a:rPr lang="hu-HU" i="1" dirty="0">
                <a:latin typeface="Noway" panose="02000506000000020004" pitchFamily="2" charset="0"/>
                <a:cs typeface="Arial" panose="020B0604020202020204" pitchFamily="34" charset="0"/>
              </a:rPr>
              <a:t> in CEE </a:t>
            </a:r>
            <a:r>
              <a:rPr lang="hu-HU" i="1" dirty="0" err="1">
                <a:latin typeface="Noway" panose="02000506000000020004" pitchFamily="2" charset="0"/>
                <a:cs typeface="Arial" panose="020B0604020202020204" pitchFamily="34" charset="0"/>
              </a:rPr>
              <a:t>countries</a:t>
            </a:r>
            <a:r>
              <a:rPr lang="hu-HU" i="1" dirty="0">
                <a:latin typeface="Noway" panose="02000506000000020004" pitchFamily="2" charset="0"/>
                <a:cs typeface="Arial" panose="020B0604020202020204" pitchFamily="34" charset="0"/>
              </a:rPr>
              <a:t>: </a:t>
            </a:r>
            <a:r>
              <a:rPr lang="hu-HU" i="1" dirty="0" err="1">
                <a:latin typeface="Noway" panose="02000506000000020004" pitchFamily="2" charset="0"/>
                <a:cs typeface="Arial" panose="020B0604020202020204" pitchFamily="34" charset="0"/>
              </a:rPr>
              <a:t>Recent</a:t>
            </a:r>
            <a:r>
              <a:rPr lang="hu-HU" i="1" dirty="0">
                <a:latin typeface="Noway" panose="02000506000000020004" pitchFamily="2" charset="0"/>
                <a:cs typeface="Arial" panose="020B0604020202020204" pitchFamily="34" charset="0"/>
              </a:rPr>
              <a:t> </a:t>
            </a:r>
            <a:r>
              <a:rPr lang="hu-HU" i="1" dirty="0" err="1">
                <a:latin typeface="Noway" panose="02000506000000020004" pitchFamily="2" charset="0"/>
                <a:cs typeface="Arial" panose="020B0604020202020204" pitchFamily="34" charset="0"/>
              </a:rPr>
              <a:t>Developments</a:t>
            </a:r>
            <a:r>
              <a:rPr lang="hu-HU" i="1" dirty="0">
                <a:latin typeface="Noway" panose="02000506000000020004" pitchFamily="2" charset="0"/>
                <a:cs typeface="Arial" panose="020B0604020202020204" pitchFamily="34" charset="0"/>
              </a:rPr>
              <a:t> and </a:t>
            </a:r>
            <a:r>
              <a:rPr lang="hu-HU" i="1" dirty="0" err="1">
                <a:latin typeface="Noway" panose="02000506000000020004" pitchFamily="2" charset="0"/>
                <a:cs typeface="Arial" panose="020B0604020202020204" pitchFamily="34" charset="0"/>
              </a:rPr>
              <a:t>Conceptual</a:t>
            </a:r>
            <a:r>
              <a:rPr lang="hu-HU" i="1" dirty="0">
                <a:latin typeface="Noway" panose="02000506000000020004" pitchFamily="2" charset="0"/>
                <a:cs typeface="Arial" panose="020B0604020202020204" pitchFamily="34" charset="0"/>
              </a:rPr>
              <a:t> </a:t>
            </a:r>
            <a:r>
              <a:rPr lang="hu-HU" i="1" dirty="0" err="1">
                <a:latin typeface="Noway" panose="02000506000000020004" pitchFamily="2" charset="0"/>
                <a:cs typeface="Arial" panose="020B0604020202020204" pitchFamily="34" charset="0"/>
              </a:rPr>
              <a:t>Ambivalences</a:t>
            </a:r>
            <a:r>
              <a:rPr lang="hu-HU" i="1" dirty="0">
                <a:latin typeface="Noway" panose="02000506000000020004" pitchFamily="2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hu-HU" dirty="0" err="1">
                <a:latin typeface="Noway" panose="02000506000000020004" pitchFamily="2" charset="0"/>
                <a:cs typeface="Arial" panose="020B0604020202020204" pitchFamily="34" charset="0"/>
              </a:rPr>
              <a:t>Prague</a:t>
            </a:r>
            <a:r>
              <a:rPr lang="hu-HU" dirty="0">
                <a:latin typeface="Noway" panose="02000506000000020004" pitchFamily="2" charset="0"/>
                <a:cs typeface="Arial" panose="020B0604020202020204" pitchFamily="34" charset="0"/>
              </a:rPr>
              <a:t>, 11.4. - 6.2021.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AB7F4287-4BB5-0643-80EA-6A2E1BE7C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220" y="3408774"/>
            <a:ext cx="5287436" cy="344922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77E1F03-4033-4549-895D-B1942F7F3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048000" cy="148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925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16EEFB-36C3-0D41-88AE-415596F2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70" y="83890"/>
            <a:ext cx="9602307" cy="1325563"/>
          </a:xfrm>
        </p:spPr>
        <p:txBody>
          <a:bodyPr>
            <a:normAutofit/>
          </a:bodyPr>
          <a:lstStyle/>
          <a:p>
            <a:r>
              <a:rPr lang="en-US" sz="3200" dirty="0"/>
              <a:t>Community financing</a:t>
            </a:r>
            <a:br>
              <a:rPr lang="en-US" sz="3200" dirty="0"/>
            </a:br>
            <a:r>
              <a:rPr lang="en-US" sz="3200" dirty="0"/>
              <a:t>» Making an asset out of necessity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E5C12D-57D9-1F4E-AF3A-563F84965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0" y="1599458"/>
            <a:ext cx="5267813" cy="48725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Noway" panose="02000506000000020004" pitchFamily="2" charset="0"/>
              </a:rPr>
              <a:t>Different forms of community financing:</a:t>
            </a:r>
          </a:p>
          <a:p>
            <a:r>
              <a:rPr lang="en-US" sz="1800" dirty="0">
                <a:latin typeface="Noway" panose="02000506000000020004" pitchFamily="2" charset="0"/>
              </a:rPr>
              <a:t>P2P lending</a:t>
            </a:r>
          </a:p>
          <a:p>
            <a:r>
              <a:rPr lang="en-US" sz="1800" dirty="0">
                <a:latin typeface="Noway" panose="02000506000000020004" pitchFamily="2" charset="0"/>
              </a:rPr>
              <a:t>lending to organizations / projects by various individuals</a:t>
            </a:r>
          </a:p>
          <a:p>
            <a:r>
              <a:rPr lang="en-US" sz="1800" dirty="0">
                <a:latin typeface="Noway" panose="02000506000000020004" pitchFamily="2" charset="0"/>
              </a:rPr>
              <a:t>investment-based</a:t>
            </a:r>
          </a:p>
          <a:p>
            <a:pPr marL="0" indent="0">
              <a:buNone/>
            </a:pPr>
            <a:endParaRPr lang="en-US" sz="1800" dirty="0">
              <a:highlight>
                <a:srgbClr val="FFFF00"/>
              </a:highlight>
              <a:latin typeface="Noway" panose="02000506000000020004" pitchFamily="2" charset="0"/>
            </a:endParaRPr>
          </a:p>
          <a:p>
            <a:pPr marL="0" indent="0">
              <a:buNone/>
            </a:pPr>
            <a:r>
              <a:rPr lang="en-US" sz="1800" b="1" dirty="0">
                <a:latin typeface="Noway" panose="02000506000000020004" pitchFamily="2" charset="0"/>
              </a:rPr>
              <a:t>Issues it can respond to:</a:t>
            </a:r>
          </a:p>
          <a:p>
            <a:r>
              <a:rPr lang="en-US" sz="1800" dirty="0">
                <a:latin typeface="Noway" panose="02000506000000020004" pitchFamily="2" charset="0"/>
              </a:rPr>
              <a:t>lack of equity – can substitute, but becomes expensive</a:t>
            </a:r>
          </a:p>
          <a:p>
            <a:r>
              <a:rPr lang="en-US" sz="1800" dirty="0">
                <a:latin typeface="Noway" panose="02000506000000020004" pitchFamily="2" charset="0"/>
              </a:rPr>
              <a:t>lack of long-term finance – lengthening through community financing, but constant pressure of refinancing</a:t>
            </a:r>
          </a:p>
          <a:p>
            <a:r>
              <a:rPr lang="en-US" sz="1800" dirty="0">
                <a:latin typeface="Noway" panose="02000506000000020004" pitchFamily="2" charset="0"/>
              </a:rPr>
              <a:t>potential of community-building through financial involvement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14A91A-33BF-D54E-B253-583040DB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62" y="1690378"/>
            <a:ext cx="6254338" cy="469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1EBAFD7F-564E-734B-8BA7-51240EA66EE8}"/>
              </a:ext>
            </a:extLst>
          </p:cNvPr>
          <p:cNvSpPr txBox="1"/>
          <p:nvPr/>
        </p:nvSpPr>
        <p:spPr>
          <a:xfrm>
            <a:off x="8395855" y="391887"/>
            <a:ext cx="374732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Noway" panose="02000506000000020004" pitchFamily="2" charset="0"/>
              </a:rPr>
              <a:t>2 Budapest examples:</a:t>
            </a:r>
          </a:p>
          <a:p>
            <a:r>
              <a:rPr lang="en-US" sz="1600" dirty="0" err="1">
                <a:latin typeface="Noway" panose="02000506000000020004" pitchFamily="2" charset="0"/>
              </a:rPr>
              <a:t>Zugló</a:t>
            </a:r>
            <a:r>
              <a:rPr lang="en-US" sz="1600" dirty="0">
                <a:latin typeface="Noway" panose="02000506000000020004" pitchFamily="2" charset="0"/>
              </a:rPr>
              <a:t> Collective House Association, </a:t>
            </a:r>
            <a:r>
              <a:rPr lang="en-US" sz="1600" dirty="0" err="1">
                <a:latin typeface="Noway" panose="02000506000000020004" pitchFamily="2" charset="0"/>
              </a:rPr>
              <a:t>Gólya</a:t>
            </a:r>
            <a:r>
              <a:rPr lang="en-US" sz="1600" dirty="0">
                <a:latin typeface="Noway" panose="02000506000000020004" pitchFamily="2" charset="0"/>
              </a:rPr>
              <a:t> Cooperative</a:t>
            </a:r>
          </a:p>
        </p:txBody>
      </p:sp>
    </p:spTree>
    <p:extLst>
      <p:ext uri="{BB962C8B-B14F-4D97-AF65-F5344CB8AC3E}">
        <p14:creationId xmlns:p14="http://schemas.microsoft.com/office/powerpoint/2010/main" val="319053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16EEFB-36C3-0D41-88AE-415596F2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37" y="214518"/>
            <a:ext cx="5863814" cy="1325563"/>
          </a:xfrm>
        </p:spPr>
        <p:txBody>
          <a:bodyPr>
            <a:normAutofit/>
          </a:bodyPr>
          <a:lstStyle/>
          <a:p>
            <a:r>
              <a:rPr lang="en-US" sz="3600" dirty="0"/>
              <a:t>Overcoming bottlenecks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E5C12D-57D9-1F4E-AF3A-563F84965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714" y="154008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2200" dirty="0">
                <a:latin typeface="Noway" panose="02000506000000020004" pitchFamily="2" charset="0"/>
              </a:rPr>
              <a:t>Role of the state</a:t>
            </a:r>
          </a:p>
          <a:p>
            <a:pPr lvl="1"/>
            <a:r>
              <a:rPr lang="en-US" sz="1800" dirty="0">
                <a:latin typeface="Noway" panose="02000506000000020004" pitchFamily="2" charset="0"/>
              </a:rPr>
              <a:t>developing the regulatory framework of rental housing and rental-based cooperative housing</a:t>
            </a:r>
          </a:p>
          <a:p>
            <a:pPr lvl="1"/>
            <a:r>
              <a:rPr lang="en-US" sz="1800" dirty="0">
                <a:latin typeface="Noway" panose="02000506000000020004" pitchFamily="2" charset="0"/>
              </a:rPr>
              <a:t>shifting the focus of government subsidies away from individual homeownership</a:t>
            </a:r>
          </a:p>
          <a:p>
            <a:pPr lvl="1"/>
            <a:r>
              <a:rPr lang="en-US" sz="1800" dirty="0">
                <a:latin typeface="Noway" panose="02000506000000020004" pitchFamily="2" charset="0"/>
              </a:rPr>
              <a:t>developing own financial mechanisms and guarantee mechanisms</a:t>
            </a:r>
          </a:p>
          <a:p>
            <a:r>
              <a:rPr lang="en-US" sz="2200" dirty="0">
                <a:latin typeface="Noway" panose="02000506000000020004" pitchFamily="2" charset="0"/>
              </a:rPr>
              <a:t>Role of market actors</a:t>
            </a:r>
          </a:p>
          <a:p>
            <a:pPr lvl="1"/>
            <a:r>
              <a:rPr lang="en-US" sz="1800" dirty="0">
                <a:latin typeface="Noway" panose="02000506000000020004" pitchFamily="2" charset="0"/>
              </a:rPr>
              <a:t>developing different methods of risk assessment</a:t>
            </a:r>
          </a:p>
          <a:p>
            <a:pPr lvl="1"/>
            <a:r>
              <a:rPr lang="en-US" sz="1800" dirty="0">
                <a:latin typeface="Noway" panose="02000506000000020004" pitchFamily="2" charset="0"/>
              </a:rPr>
              <a:t>allocating resources to new product development</a:t>
            </a:r>
          </a:p>
          <a:p>
            <a:pPr lvl="1"/>
            <a:r>
              <a:rPr lang="en-US" sz="1800" dirty="0">
                <a:latin typeface="Noway" panose="02000506000000020004" pitchFamily="2" charset="0"/>
              </a:rPr>
              <a:t>developing partnerships and communication with both public entities and housing organizations</a:t>
            </a:r>
          </a:p>
          <a:p>
            <a:pPr lvl="1"/>
            <a:r>
              <a:rPr lang="en-US" sz="1800" dirty="0">
                <a:latin typeface="Noway" panose="02000506000000020004" pitchFamily="2" charset="0"/>
              </a:rPr>
              <a:t>accepting longer returns on investment</a:t>
            </a:r>
          </a:p>
          <a:p>
            <a:r>
              <a:rPr lang="en-US" sz="2200" dirty="0">
                <a:latin typeface="Noway" panose="02000506000000020004" pitchFamily="2" charset="0"/>
              </a:rPr>
              <a:t>Role of housing organizations</a:t>
            </a:r>
          </a:p>
          <a:p>
            <a:pPr lvl="1"/>
            <a:r>
              <a:rPr lang="en-US" sz="1800" dirty="0">
                <a:latin typeface="Noway" panose="02000506000000020004" pitchFamily="2" charset="0"/>
              </a:rPr>
              <a:t>building up capacities</a:t>
            </a:r>
          </a:p>
          <a:p>
            <a:pPr lvl="1"/>
            <a:r>
              <a:rPr lang="en-US" sz="1800" dirty="0">
                <a:latin typeface="Noway" panose="02000506000000020004" pitchFamily="2" charset="0"/>
              </a:rPr>
              <a:t>developing proposals</a:t>
            </a:r>
          </a:p>
          <a:p>
            <a:pPr lvl="1"/>
            <a:r>
              <a:rPr lang="en-US" sz="1800" dirty="0">
                <a:latin typeface="Noway" panose="02000506000000020004" pitchFamily="2" charset="0"/>
              </a:rPr>
              <a:t>reaching out to the target group</a:t>
            </a:r>
          </a:p>
          <a:p>
            <a:endParaRPr lang="en-US" sz="2200" dirty="0">
              <a:latin typeface="Noway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987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2AD4B3-2DD4-8643-A541-82C38189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37" y="13921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Financial innovation needed for affordable housing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2749C0D-07A8-BC45-A2D6-70AD13458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199"/>
            <a:ext cx="10515600" cy="4351338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Noway" panose="02000506000000020004" pitchFamily="2" charset="0"/>
              </a:rPr>
              <a:t>What would this practically mean</a:t>
            </a:r>
          </a:p>
          <a:p>
            <a:pPr lvl="1"/>
            <a:r>
              <a:rPr lang="en-US" sz="1800" dirty="0">
                <a:latin typeface="Noway" panose="02000506000000020004" pitchFamily="2" charset="0"/>
              </a:rPr>
              <a:t>long-term loans that assess the cash-flow of housing organizations (and not individuals)</a:t>
            </a:r>
          </a:p>
          <a:p>
            <a:pPr lvl="1"/>
            <a:r>
              <a:rPr lang="en-US" sz="1800" dirty="0">
                <a:latin typeface="Noway" panose="02000506000000020004" pitchFamily="2" charset="0"/>
              </a:rPr>
              <a:t>financing not-for-profit entities</a:t>
            </a:r>
          </a:p>
          <a:p>
            <a:pPr lvl="1"/>
            <a:r>
              <a:rPr lang="en-US" sz="1800" dirty="0">
                <a:latin typeface="Noway" panose="02000506000000020004" pitchFamily="2" charset="0"/>
              </a:rPr>
              <a:t>making favorable financial instruments accessible to smaller actors</a:t>
            </a:r>
          </a:p>
          <a:p>
            <a:r>
              <a:rPr lang="en-US" sz="2200" dirty="0">
                <a:latin typeface="Noway" panose="02000506000000020004" pitchFamily="2" charset="0"/>
              </a:rPr>
              <a:t>How to scale up beyond pilot projects?</a:t>
            </a:r>
          </a:p>
          <a:p>
            <a:pPr lvl="1"/>
            <a:r>
              <a:rPr lang="en-US" sz="1800" dirty="0">
                <a:latin typeface="Noway" panose="02000506000000020004" pitchFamily="2" charset="0"/>
              </a:rPr>
              <a:t>identifying a large enough target group whose needs are not met under market conditions</a:t>
            </a:r>
          </a:p>
          <a:p>
            <a:pPr lvl="1"/>
            <a:r>
              <a:rPr lang="en-US" sz="1800" dirty="0">
                <a:latin typeface="Noway" panose="02000506000000020004" pitchFamily="2" charset="0"/>
              </a:rPr>
              <a:t>securing stable financial channels</a:t>
            </a:r>
          </a:p>
          <a:p>
            <a:pPr lvl="1"/>
            <a:r>
              <a:rPr lang="en-US" sz="1800" dirty="0">
                <a:latin typeface="Noway" panose="02000506000000020004" pitchFamily="2" charset="0"/>
              </a:rPr>
              <a:t>developing an enabling policy environment</a:t>
            </a:r>
          </a:p>
          <a:p>
            <a:pPr lvl="1"/>
            <a:r>
              <a:rPr lang="en-US" sz="1800" dirty="0">
                <a:latin typeface="Noway" panose="02000506000000020004" pitchFamily="2" charset="0"/>
              </a:rPr>
              <a:t>developing the capacities of housing associations and cooperatives</a:t>
            </a:r>
          </a:p>
          <a:p>
            <a:r>
              <a:rPr lang="en-US" sz="2200" dirty="0">
                <a:latin typeface="Noway" panose="02000506000000020004" pitchFamily="2" charset="0"/>
              </a:rPr>
              <a:t>The potential opportunity in the current moment</a:t>
            </a:r>
          </a:p>
          <a:p>
            <a:pPr lvl="1"/>
            <a:r>
              <a:rPr lang="en-US" sz="1800" dirty="0">
                <a:latin typeface="Noway" panose="02000506000000020004" pitchFamily="2" charset="0"/>
              </a:rPr>
              <a:t>economic instability reduces individual access to mortgage</a:t>
            </a:r>
          </a:p>
          <a:p>
            <a:pPr lvl="1"/>
            <a:r>
              <a:rPr lang="en-US" sz="1800" dirty="0">
                <a:latin typeface="Noway" panose="02000506000000020004" pitchFamily="2" charset="0"/>
              </a:rPr>
              <a:t>abundant liquidity on financial markets</a:t>
            </a:r>
          </a:p>
        </p:txBody>
      </p:sp>
    </p:spTree>
    <p:extLst>
      <p:ext uri="{BB962C8B-B14F-4D97-AF65-F5344CB8AC3E}">
        <p14:creationId xmlns:p14="http://schemas.microsoft.com/office/powerpoint/2010/main" val="569313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9D2C1-5EF1-2E46-81E1-F6F5B6814F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7493" y="196473"/>
            <a:ext cx="4090979" cy="990002"/>
          </a:xfrm>
        </p:spPr>
        <p:txBody>
          <a:bodyPr>
            <a:normAutofit/>
          </a:bodyPr>
          <a:lstStyle/>
          <a:p>
            <a:pPr lvl="0"/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57415-FDDD-AE4B-9BEF-5431ABDBFF9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7493" y="1186475"/>
            <a:ext cx="4441600" cy="3357933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posfai.zsuzsanna@periferiakozpont.hu</a:t>
            </a:r>
          </a:p>
          <a:p>
            <a:pPr marL="0" lvl="0" indent="0">
              <a:lnSpc>
                <a:spcPct val="110000"/>
              </a:lnSpc>
              <a:spcBef>
                <a:spcPts val="200"/>
              </a:spcBef>
              <a:buNone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www.periferiacenter.com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0000"/>
              </a:lnSpc>
              <a:spcBef>
                <a:spcPts val="200"/>
              </a:spcBef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10000"/>
              </a:lnSpc>
              <a:spcBef>
                <a:spcPts val="200"/>
              </a:spcBef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653EF925-8D47-564C-8D61-6D129C71B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27565"/>
            <a:ext cx="8054108" cy="45304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405131-1DF0-8F40-BB1C-8FE7A4EC9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016" y="13921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i="1" dirty="0"/>
              <a:t>Disclaimers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B321FE4-A678-9644-96B4-580BCC318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49592" cy="4351338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Noway" panose="02000506000000020004" pitchFamily="2" charset="0"/>
              </a:rPr>
              <a:t>work in progress</a:t>
            </a:r>
          </a:p>
          <a:p>
            <a:pPr lvl="1"/>
            <a:r>
              <a:rPr lang="en-US" sz="1800" dirty="0">
                <a:latin typeface="Noway" panose="02000506000000020004" pitchFamily="2" charset="0"/>
              </a:rPr>
              <a:t>previous work on the inequalities inherent to housing finance + on mortgages and household debt </a:t>
            </a:r>
          </a:p>
          <a:p>
            <a:pPr lvl="1"/>
            <a:r>
              <a:rPr lang="en-US" sz="1800" dirty="0">
                <a:latin typeface="Noway" panose="02000506000000020004" pitchFamily="2" charset="0"/>
              </a:rPr>
              <a:t>now conceptualizing and practically understanding how housing finance in Eastern Europe could be more progressive</a:t>
            </a:r>
          </a:p>
          <a:p>
            <a:pPr lvl="1"/>
            <a:r>
              <a:rPr lang="en-US" sz="1800" dirty="0">
                <a:latin typeface="Noway" panose="02000506000000020004" pitchFamily="2" charset="0"/>
              </a:rPr>
              <a:t>policy and organizing work – how to develop and finance new housing forms? </a:t>
            </a:r>
            <a:br>
              <a:rPr lang="en-US" sz="1800" dirty="0">
                <a:latin typeface="Noway" panose="02000506000000020004" pitchFamily="2" charset="0"/>
              </a:rPr>
            </a:br>
            <a:endParaRPr lang="en-US" sz="1800" dirty="0">
              <a:latin typeface="Noway" panose="02000506000000020004" pitchFamily="2" charset="0"/>
            </a:endParaRPr>
          </a:p>
          <a:p>
            <a:r>
              <a:rPr lang="en-US" sz="2200" dirty="0">
                <a:latin typeface="Noway" panose="02000506000000020004" pitchFamily="2" charset="0"/>
              </a:rPr>
              <a:t>more practice- than theory-based</a:t>
            </a:r>
          </a:p>
          <a:p>
            <a:pPr lvl="1"/>
            <a:r>
              <a:rPr lang="en-US" sz="1800" dirty="0">
                <a:latin typeface="Noway" panose="02000506000000020004" pitchFamily="2" charset="0"/>
              </a:rPr>
              <a:t>negotiating financial mechanisms for housing cooperatives in Hungary</a:t>
            </a:r>
            <a:r>
              <a:rPr lang="en-US" sz="1800" dirty="0">
                <a:effectLst/>
                <a:latin typeface="Noway" panose="02000506000000020004" pitchFamily="2" charset="0"/>
              </a:rPr>
              <a:t> </a:t>
            </a:r>
          </a:p>
          <a:p>
            <a:pPr lvl="1"/>
            <a:r>
              <a:rPr lang="en-US" sz="1800" dirty="0">
                <a:latin typeface="Noway" panose="02000506000000020004" pitchFamily="2" charset="0"/>
              </a:rPr>
              <a:t>work done in MOBA Housing Network, which aspires to become a financial intermediary for new cooperative housing initiatives in the Eastern and South-Eastern European region</a:t>
            </a:r>
            <a:r>
              <a:rPr lang="en-US" sz="1800" dirty="0">
                <a:effectLst/>
                <a:latin typeface="Noway" panose="02000506000000020004" pitchFamily="2" charset="0"/>
              </a:rPr>
              <a:t> </a:t>
            </a:r>
            <a:endParaRPr lang="en-US" sz="1800" dirty="0">
              <a:latin typeface="Noway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773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A3965C-FA97-6742-85AA-A0ADBA55B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416" y="338697"/>
            <a:ext cx="8084023" cy="1325563"/>
          </a:xfrm>
        </p:spPr>
        <p:txBody>
          <a:bodyPr>
            <a:noAutofit/>
          </a:bodyPr>
          <a:lstStyle/>
          <a:p>
            <a:r>
              <a:rPr lang="en-US" sz="3200" dirty="0"/>
              <a:t>Context: Eastern European dependent housing finance, volatile housing markets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3443E3-4B14-7341-B613-8C2437345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9416" y="1994257"/>
            <a:ext cx="8191052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Noway" panose="02000506000000020004" pitchFamily="2" charset="0"/>
              </a:rPr>
              <a:t>volatility of finance: an inherent characteristic of semi-peripheral, dependent housing markets </a:t>
            </a:r>
            <a:br>
              <a:rPr lang="en-US" sz="2000" dirty="0">
                <a:latin typeface="Noway" panose="02000506000000020004" pitchFamily="2" charset="0"/>
              </a:rPr>
            </a:br>
            <a:r>
              <a:rPr lang="en-US" sz="1600" dirty="0">
                <a:latin typeface="Noway" panose="02000506000000020004" pitchFamily="2" charset="0"/>
              </a:rPr>
              <a:t>» expectations of faster and higher returns; less commitment of foreign financial actors</a:t>
            </a:r>
            <a:br>
              <a:rPr lang="en-US" sz="1600" dirty="0">
                <a:latin typeface="Noway" panose="02000506000000020004" pitchFamily="2" charset="0"/>
              </a:rPr>
            </a:br>
            <a:r>
              <a:rPr lang="en-US" sz="1600" dirty="0">
                <a:latin typeface="Noway" panose="02000506000000020004" pitchFamily="2" charset="0"/>
              </a:rPr>
              <a:t>» integration of housing finance tools in the broader economic context</a:t>
            </a:r>
          </a:p>
          <a:p>
            <a:r>
              <a:rPr lang="en-US" sz="2000" dirty="0">
                <a:latin typeface="Noway" panose="02000506000000020004" pitchFamily="2" charset="0"/>
              </a:rPr>
              <a:t>this results in volatile housing markets – unpredictable for households, and increasingly unaffordable  </a:t>
            </a:r>
            <a:br>
              <a:rPr lang="en-US" sz="2000" dirty="0">
                <a:latin typeface="Noway" panose="02000506000000020004" pitchFamily="2" charset="0"/>
              </a:rPr>
            </a:br>
            <a:r>
              <a:rPr lang="en-US" sz="1600" dirty="0">
                <a:latin typeface="Noway" panose="02000506000000020004" pitchFamily="2" charset="0"/>
              </a:rPr>
              <a:t>» volatility creates house price shocks</a:t>
            </a:r>
          </a:p>
          <a:p>
            <a:r>
              <a:rPr lang="en-US" sz="2000" dirty="0">
                <a:latin typeface="Noway" panose="02000506000000020004" pitchFamily="2" charset="0"/>
              </a:rPr>
              <a:t>alternation of periods of capital flowing abundantly onto the housing market and periods of lack of housing finance</a:t>
            </a:r>
            <a:br>
              <a:rPr lang="en-US" sz="2000" dirty="0">
                <a:latin typeface="Noway" panose="02000506000000020004" pitchFamily="2" charset="0"/>
              </a:rPr>
            </a:br>
            <a:r>
              <a:rPr lang="en-US" sz="1600" dirty="0">
                <a:latin typeface="Noway" panose="02000506000000020004" pitchFamily="2" charset="0"/>
              </a:rPr>
              <a:t>» the lack of stability conditions the strategies of all actors (financiers, developers, individuals)</a:t>
            </a:r>
          </a:p>
          <a:p>
            <a:r>
              <a:rPr lang="en-US" sz="2000" dirty="0">
                <a:latin typeface="Noway" panose="02000506000000020004" pitchFamily="2" charset="0"/>
              </a:rPr>
              <a:t>could new forms of housing tenure, new institutions bring stability?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38C7B32-4256-3944-97DB-79ABA6A0B7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58" r="5870"/>
          <a:stretch/>
        </p:blipFill>
        <p:spPr>
          <a:xfrm>
            <a:off x="0" y="0"/>
            <a:ext cx="2990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94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3F7CB0-159F-9646-AB28-6BF99F58C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44" y="15319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Limits to individual mortgages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231D676-A098-404E-9CE7-681ED2130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Noway" charset="0"/>
                <a:ea typeface="Noway" charset="0"/>
                <a:cs typeface="Noway" charset="0"/>
              </a:rPr>
              <a:t>Regulatory caps on mortgage lending (in HU):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700" dirty="0">
                <a:latin typeface="Noway" charset="0"/>
                <a:ea typeface="Noway" charset="0"/>
                <a:cs typeface="Noway" charset="0"/>
              </a:rPr>
              <a:t>max PTI – 50% if min 10 year mortgage (otherwise lower)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700" dirty="0">
                <a:latin typeface="Noway" charset="0"/>
                <a:ea typeface="Noway" charset="0"/>
                <a:cs typeface="Noway" charset="0"/>
              </a:rPr>
              <a:t>max LTV – 80% but often lower (most often 30-40% equity required)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700" dirty="0">
                <a:latin typeface="Noway" charset="0"/>
                <a:ea typeface="Noway" charset="0"/>
                <a:cs typeface="Noway" charset="0"/>
              </a:rPr>
              <a:t>To be proven by formal income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Noway" charset="0"/>
                <a:ea typeface="Noway" charset="0"/>
                <a:cs typeface="Noway" charset="0"/>
              </a:rPr>
              <a:t>In the practice of banks: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Noway" charset="0"/>
                <a:ea typeface="Noway" charset="0"/>
                <a:cs typeface="Noway" charset="0"/>
              </a:rPr>
              <a:t>Employment status (indeterminate contracts required)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Noway" charset="0"/>
                <a:ea typeface="Noway" charset="0"/>
                <a:cs typeface="Noway" charset="0"/>
              </a:rPr>
              <a:t>Demographic characteristics (age, children, </a:t>
            </a:r>
            <a:r>
              <a:rPr lang="en-US" sz="1600" dirty="0" err="1">
                <a:latin typeface="Noway" charset="0"/>
                <a:ea typeface="Noway" charset="0"/>
                <a:cs typeface="Noway" charset="0"/>
              </a:rPr>
              <a:t>etc</a:t>
            </a:r>
            <a:r>
              <a:rPr lang="en-US" sz="1600" dirty="0">
                <a:latin typeface="Noway" charset="0"/>
                <a:ea typeface="Noway" charset="0"/>
                <a:cs typeface="Noway" charset="0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Noway" charset="0"/>
                <a:ea typeface="Noway" charset="0"/>
                <a:cs typeface="Noway" charset="0"/>
              </a:rPr>
              <a:t>Spatial aspects (differences of real estate market)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Noway" charset="0"/>
                <a:ea typeface="Noway" charset="0"/>
                <a:cs typeface="Noway" charset="0"/>
              </a:rPr>
              <a:t>Generally more risk aversion since the crisis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Noway" charset="0"/>
                <a:ea typeface="Noway" charset="0"/>
                <a:cs typeface="Noway" charset="0"/>
              </a:rPr>
              <a:t>Obstacles to households: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Noway" charset="0"/>
                <a:ea typeface="Noway" charset="0"/>
                <a:cs typeface="Noway" charset="0"/>
              </a:rPr>
              <a:t>Existing previous loan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latin typeface="Noway" charset="0"/>
                <a:ea typeface="Noway" charset="0"/>
                <a:cs typeface="Noway" charset="0"/>
              </a:rPr>
              <a:t>High </a:t>
            </a:r>
            <a:r>
              <a:rPr lang="en-US" sz="1600" dirty="0" err="1">
                <a:latin typeface="Noway" charset="0"/>
                <a:ea typeface="Noway" charset="0"/>
                <a:cs typeface="Noway" charset="0"/>
              </a:rPr>
              <a:t>downpayment</a:t>
            </a:r>
            <a:endParaRPr lang="en-US" sz="1600" dirty="0">
              <a:latin typeface="Noway" charset="0"/>
              <a:ea typeface="Noway" charset="0"/>
              <a:cs typeface="Noway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69411400-364F-BF40-B79C-A0304EB5D1E1}"/>
              </a:ext>
            </a:extLst>
          </p:cNvPr>
          <p:cNvSpPr txBox="1"/>
          <p:nvPr/>
        </p:nvSpPr>
        <p:spPr>
          <a:xfrm>
            <a:off x="8517815" y="5043392"/>
            <a:ext cx="3128682" cy="83099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Noway" panose="02000506000000020004" pitchFamily="2" charset="0"/>
              </a:rPr>
              <a:t>»» mortgages still not affordable / accessible to many </a:t>
            </a:r>
          </a:p>
          <a:p>
            <a:r>
              <a:rPr lang="en-US" sz="1600" dirty="0">
                <a:latin typeface="Noway" panose="02000506000000020004" pitchFamily="2" charset="0"/>
              </a:rPr>
              <a:t>(current crisis aggravates that)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DE5D778B-390D-2042-93E9-53DED2F302EA}"/>
              </a:ext>
            </a:extLst>
          </p:cNvPr>
          <p:cNvSpPr txBox="1"/>
          <p:nvPr/>
        </p:nvSpPr>
        <p:spPr>
          <a:xfrm>
            <a:off x="8517815" y="1690688"/>
            <a:ext cx="3272566" cy="2554545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Noway" panose="02000506000000020004" pitchFamily="2" charset="0"/>
              </a:rPr>
              <a:t>»» techniques for increasing the market of mortgages (after 2015):</a:t>
            </a:r>
          </a:p>
          <a:p>
            <a:endParaRPr lang="en-US" sz="1600" dirty="0">
              <a:latin typeface="Noway" panose="02000506000000020004" pitchFamily="2" charset="0"/>
            </a:endParaRPr>
          </a:p>
          <a:p>
            <a:r>
              <a:rPr lang="en-US" sz="1600" dirty="0">
                <a:latin typeface="Noway" panose="02000506000000020004" pitchFamily="2" charset="0"/>
              </a:rPr>
              <a:t>- state subsidies for those who are on the limit of accessing market-based mortgages</a:t>
            </a:r>
          </a:p>
          <a:p>
            <a:endParaRPr lang="en-US" sz="1600" dirty="0">
              <a:latin typeface="Noway" panose="02000506000000020004" pitchFamily="2" charset="0"/>
            </a:endParaRPr>
          </a:p>
          <a:p>
            <a:r>
              <a:rPr lang="en-US" sz="1600" dirty="0">
                <a:latin typeface="Noway" panose="02000506000000020004" pitchFamily="2" charset="0"/>
              </a:rPr>
              <a:t>- increasing loan amounts for those who are eligible</a:t>
            </a:r>
          </a:p>
          <a:p>
            <a:endParaRPr lang="en-US" sz="1600" dirty="0">
              <a:latin typeface="Noway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89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C1B908-90A6-C842-B621-27B2D83EC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63" y="13058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Missing forms of housing finance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38EE59-6A3C-1940-9F3F-DCA511B4D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529" y="1456150"/>
            <a:ext cx="6218816" cy="493619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Noway" panose="02000506000000020004" pitchFamily="2" charset="0"/>
              </a:rPr>
              <a:t>patient finance (long term, low interest rates)</a:t>
            </a:r>
          </a:p>
          <a:p>
            <a:r>
              <a:rPr lang="en-US" sz="2000" dirty="0">
                <a:latin typeface="Noway" panose="02000506000000020004" pitchFamily="2" charset="0"/>
              </a:rPr>
              <a:t>long-term housing-purpose funding to organizations / non-profit corporations</a:t>
            </a:r>
          </a:p>
          <a:p>
            <a:pPr marL="0" indent="0">
              <a:buNone/>
            </a:pPr>
            <a:endParaRPr lang="en-US" sz="2000" dirty="0">
              <a:latin typeface="Noway" panose="02000506000000020004" pitchFamily="2" charset="0"/>
            </a:endParaRPr>
          </a:p>
          <a:p>
            <a:pPr marL="0" indent="0">
              <a:buNone/>
            </a:pPr>
            <a:r>
              <a:rPr lang="en-US" sz="2000" i="1" dirty="0">
                <a:latin typeface="Noway" panose="02000506000000020004" pitchFamily="2" charset="0"/>
              </a:rPr>
              <a:t>»» characteristics of semi-peripheral / dependent economies</a:t>
            </a:r>
          </a:p>
          <a:p>
            <a:pPr marL="0" indent="0">
              <a:buNone/>
            </a:pPr>
            <a:endParaRPr lang="en-US" sz="2000" dirty="0">
              <a:latin typeface="Noway" panose="02000506000000020004" pitchFamily="2" charset="0"/>
            </a:endParaRPr>
          </a:p>
          <a:p>
            <a:pPr marL="0" indent="0">
              <a:buNone/>
            </a:pPr>
            <a:r>
              <a:rPr lang="en-US" sz="2000" b="1" dirty="0">
                <a:latin typeface="Noway" panose="02000506000000020004" pitchFamily="2" charset="0"/>
              </a:rPr>
              <a:t>What would be the benefit of creating such financial instruments?</a:t>
            </a:r>
          </a:p>
          <a:p>
            <a:r>
              <a:rPr lang="en-US" sz="2000" dirty="0">
                <a:latin typeface="Noway" panose="02000506000000020004" pitchFamily="2" charset="0"/>
              </a:rPr>
              <a:t>opening the potential for new housing tenure forms to develop</a:t>
            </a:r>
          </a:p>
          <a:p>
            <a:r>
              <a:rPr lang="en-US" sz="2000" dirty="0">
                <a:latin typeface="Noway" panose="02000506000000020004" pitchFamily="2" charset="0"/>
              </a:rPr>
              <a:t>access to stable and affordable housing for those who cannot access either the market or the small public housing stock in Eastern Europe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AD05DF2-B769-8445-8374-B07B7AAC9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252" y="1456150"/>
            <a:ext cx="4610229" cy="40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27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4B856B-E13D-144E-B058-963D34001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4" y="299554"/>
            <a:ext cx="10946733" cy="761493"/>
          </a:xfrm>
        </p:spPr>
        <p:txBody>
          <a:bodyPr>
            <a:normAutofit/>
          </a:bodyPr>
          <a:lstStyle/>
          <a:p>
            <a:r>
              <a:rPr lang="en-US" sz="3600" dirty="0"/>
              <a:t>Housing finance as an enabler for new housing institutions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7EC927-B4FA-B340-ACE9-1DA6B817E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973" y="1445615"/>
            <a:ext cx="10070054" cy="4551424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Noway" panose="02000506000000020004" pitchFamily="2" charset="0"/>
              </a:rPr>
              <a:t>institutionally owned affordable rental housing („housing associations”)</a:t>
            </a:r>
          </a:p>
          <a:p>
            <a:pPr lvl="1"/>
            <a:r>
              <a:rPr lang="en-US" sz="1600" dirty="0">
                <a:latin typeface="Noway" panose="02000506000000020004" pitchFamily="2" charset="0"/>
              </a:rPr>
              <a:t>do not exist in the region </a:t>
            </a:r>
          </a:p>
          <a:p>
            <a:pPr lvl="1"/>
            <a:r>
              <a:rPr lang="en-US" sz="1600" dirty="0">
                <a:latin typeface="Noway" panose="02000506000000020004" pitchFamily="2" charset="0"/>
              </a:rPr>
              <a:t>access to long-term affordable loans is a prerequisite to their existence </a:t>
            </a:r>
            <a:br>
              <a:rPr lang="en-US" sz="1600" dirty="0">
                <a:latin typeface="Noway" panose="02000506000000020004" pitchFamily="2" charset="0"/>
              </a:rPr>
            </a:br>
            <a:r>
              <a:rPr lang="en-US" sz="1600" dirty="0">
                <a:latin typeface="Noway" panose="02000506000000020004" pitchFamily="2" charset="0"/>
              </a:rPr>
              <a:t>(currently accessible: max 10-15 years)</a:t>
            </a:r>
          </a:p>
          <a:p>
            <a:pPr lvl="1"/>
            <a:r>
              <a:rPr lang="en-US" sz="1600" dirty="0">
                <a:latin typeface="Noway" panose="02000506000000020004" pitchFamily="2" charset="0"/>
              </a:rPr>
              <a:t>private rental market dominated by small private landlords – difficulty to regulate</a:t>
            </a:r>
            <a:br>
              <a:rPr lang="en-US" sz="1600" dirty="0">
                <a:latin typeface="Noway" panose="02000506000000020004" pitchFamily="2" charset="0"/>
              </a:rPr>
            </a:br>
            <a:endParaRPr lang="en-US" sz="1600" dirty="0">
              <a:latin typeface="Noway" panose="02000506000000020004" pitchFamily="2" charset="0"/>
            </a:endParaRPr>
          </a:p>
          <a:p>
            <a:r>
              <a:rPr lang="en-US" sz="2200" dirty="0">
                <a:latin typeface="Noway" panose="02000506000000020004" pitchFamily="2" charset="0"/>
              </a:rPr>
              <a:t>housing cooperatives</a:t>
            </a:r>
          </a:p>
          <a:p>
            <a:pPr lvl="1"/>
            <a:r>
              <a:rPr lang="en-US" sz="1600" dirty="0">
                <a:latin typeface="Noway" panose="02000506000000020004" pitchFamily="2" charset="0"/>
              </a:rPr>
              <a:t>only ownership-based cooperatives exist in the region (except Poland)</a:t>
            </a:r>
          </a:p>
          <a:p>
            <a:pPr lvl="1"/>
            <a:r>
              <a:rPr lang="en-US" sz="1600" dirty="0">
                <a:latin typeface="Noway" panose="02000506000000020004" pitchFamily="2" charset="0"/>
              </a:rPr>
              <a:t>in order to provide access to those who cannot become individual owners – loans taken by the cooperative have to be made possible</a:t>
            </a:r>
          </a:p>
          <a:p>
            <a:pPr marL="457200" lvl="1" indent="0">
              <a:buNone/>
            </a:pPr>
            <a:endParaRPr lang="en-US" sz="1600" dirty="0">
              <a:latin typeface="Noway" panose="02000506000000020004" pitchFamily="2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1800" i="1" dirty="0">
                <a:latin typeface="Noway" panose="02000506000000020004" pitchFamily="2" charset="0"/>
              </a:rPr>
              <a:t>»» other conditions also need to be in place, but the development of adequate financial tools is fundamental</a:t>
            </a:r>
          </a:p>
          <a:p>
            <a:pPr marL="457200" lvl="1" indent="0">
              <a:buNone/>
            </a:pPr>
            <a:r>
              <a:rPr lang="en-US" sz="1800" i="1" dirty="0">
                <a:latin typeface="Noway" panose="02000506000000020004" pitchFamily="2" charset="0"/>
              </a:rPr>
              <a:t>»» thinking of financial instruments as enablers of new institutions and progressive solutions rather than merely as forms of investment</a:t>
            </a:r>
          </a:p>
        </p:txBody>
      </p:sp>
    </p:spTree>
    <p:extLst>
      <p:ext uri="{BB962C8B-B14F-4D97-AF65-F5344CB8AC3E}">
        <p14:creationId xmlns:p14="http://schemas.microsoft.com/office/powerpoint/2010/main" val="149482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4B856B-E13D-144E-B058-963D34001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75" y="236034"/>
            <a:ext cx="812292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Potential financial mechanisms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7EC927-B4FA-B340-ACE9-1DA6B817E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698" y="1469365"/>
            <a:ext cx="10070054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Noway" panose="02000506000000020004" pitchFamily="2" charset="0"/>
              </a:rPr>
              <a:t>government (subsidies and) loan-based instruments (</a:t>
            </a:r>
            <a:r>
              <a:rPr lang="en-US" sz="2400" dirty="0" err="1">
                <a:latin typeface="Noway" panose="02000506000000020004" pitchFamily="2" charset="0"/>
              </a:rPr>
              <a:t>eg.</a:t>
            </a:r>
            <a:r>
              <a:rPr lang="en-US" sz="2400" dirty="0">
                <a:latin typeface="Noway" panose="02000506000000020004" pitchFamily="2" charset="0"/>
              </a:rPr>
              <a:t> through national development banks)</a:t>
            </a:r>
          </a:p>
          <a:p>
            <a:r>
              <a:rPr lang="en-US" sz="2400" dirty="0">
                <a:latin typeface="Noway" panose="02000506000000020004" pitchFamily="2" charset="0"/>
              </a:rPr>
              <a:t>EU loan-based instruments </a:t>
            </a:r>
          </a:p>
          <a:p>
            <a:r>
              <a:rPr lang="en-US" sz="2400" dirty="0">
                <a:latin typeface="Noway" panose="02000506000000020004" pitchFamily="2" charset="0"/>
              </a:rPr>
              <a:t>bottom-up, self-managed funds</a:t>
            </a:r>
          </a:p>
          <a:p>
            <a:r>
              <a:rPr lang="en-US" sz="2400" dirty="0">
                <a:latin typeface="Noway" panose="02000506000000020004" pitchFamily="2" charset="0"/>
              </a:rPr>
              <a:t>community financing</a:t>
            </a:r>
            <a:endParaRPr lang="en-US" sz="1800" dirty="0">
              <a:latin typeface="Noway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1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16EEFB-36C3-0D41-88AE-415596F2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70" y="273895"/>
            <a:ext cx="6241589" cy="132556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EU loan-based financial instruments » Potentials and difficulties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E5C12D-57D9-1F4E-AF3A-563F84965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71" y="2011493"/>
            <a:ext cx="10515600" cy="4351338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Noway" panose="02000506000000020004" pitchFamily="2" charset="0"/>
              </a:rPr>
              <a:t>difficult to get around the scale of the nation state</a:t>
            </a:r>
          </a:p>
          <a:p>
            <a:r>
              <a:rPr lang="en-US" sz="2200" dirty="0">
                <a:latin typeface="Noway" panose="02000506000000020004" pitchFamily="2" charset="0"/>
              </a:rPr>
              <a:t>developing the capacities of housing organizations</a:t>
            </a:r>
          </a:p>
          <a:p>
            <a:r>
              <a:rPr lang="en-US" sz="2200" dirty="0">
                <a:latin typeface="Noway" panose="02000506000000020004" pitchFamily="2" charset="0"/>
              </a:rPr>
              <a:t>reducing the minimum loan package (smaller projects)</a:t>
            </a:r>
          </a:p>
          <a:p>
            <a:r>
              <a:rPr lang="en-US" sz="2200" dirty="0">
                <a:latin typeface="Noway" panose="02000506000000020004" pitchFamily="2" charset="0"/>
              </a:rPr>
              <a:t>financial intermediaries to be trained about the specifics of housing finance</a:t>
            </a:r>
          </a:p>
          <a:p>
            <a:endParaRPr lang="en-US" sz="2200" dirty="0">
              <a:latin typeface="Noway" panose="02000506000000020004" pitchFamily="2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A9A0C01-7D81-9F46-BD95-A07D9FC4C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261" y="4187162"/>
            <a:ext cx="4790738" cy="267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87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9A58D0-D29B-6442-B305-EC3F3095E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9485"/>
            <a:ext cx="10515600" cy="892029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Bottom-up, self-managed funds </a:t>
            </a:r>
            <a:br>
              <a:rPr lang="en-US" sz="3600" dirty="0"/>
            </a:br>
            <a:r>
              <a:rPr lang="en-US" sz="3600" dirty="0"/>
              <a:t>» The starting experience of the MOBA Fund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66DFDB0-93FD-F948-8463-84DFD346C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6473654"/>
            <a:ext cx="11353800" cy="5184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hlinkClick r:id="rId2"/>
              </a:rPr>
              <a:t>https://moba.coop/2021/05/24/moba-housing-development-fund-launch/</a:t>
            </a:r>
            <a:r>
              <a:rPr lang="en-US" sz="2200" dirty="0"/>
              <a:t> 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E5E39ED5-F9FE-9A4B-9311-661F5E5A6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956" y="1091000"/>
            <a:ext cx="9235044" cy="518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76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2106</TotalTime>
  <Words>965</Words>
  <Application>Microsoft Macintosh PowerPoint</Application>
  <PresentationFormat>Szélesvásznú</PresentationFormat>
  <Paragraphs>113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Noway</vt:lpstr>
      <vt:lpstr>Office-téma</vt:lpstr>
      <vt:lpstr>Housing finance beyond individual mortgages – Potential financial mechanisms for new forms of affordable housing in Eastern Europe</vt:lpstr>
      <vt:lpstr>Disclaimers</vt:lpstr>
      <vt:lpstr>Context: Eastern European dependent housing finance, volatile housing markets</vt:lpstr>
      <vt:lpstr>Limits to individual mortgages</vt:lpstr>
      <vt:lpstr>Missing forms of housing finance</vt:lpstr>
      <vt:lpstr>Housing finance as an enabler for new housing institutions</vt:lpstr>
      <vt:lpstr>Potential financial mechanisms</vt:lpstr>
      <vt:lpstr>EU loan-based financial instruments » Potentials and difficulties</vt:lpstr>
      <vt:lpstr>Bottom-up, self-managed funds  » The starting experience of the MOBA Fund</vt:lpstr>
      <vt:lpstr>Community financing » Making an asset out of necessity</vt:lpstr>
      <vt:lpstr>Overcoming bottlenecks</vt:lpstr>
      <vt:lpstr>Financial innovation needed for affordable housing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finance beyond individual mortgages – how to finance new forms of affordable housing in Eastern Europe?</dc:title>
  <dc:creator>pzs</dc:creator>
  <cp:lastModifiedBy> </cp:lastModifiedBy>
  <cp:revision>42</cp:revision>
  <dcterms:created xsi:type="dcterms:W3CDTF">2021-08-31T08:35:45Z</dcterms:created>
  <dcterms:modified xsi:type="dcterms:W3CDTF">2021-11-04T22:33:20Z</dcterms:modified>
</cp:coreProperties>
</file>